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3" r:id="rId4"/>
    <p:sldId id="260" r:id="rId5"/>
    <p:sldId id="259" r:id="rId6"/>
    <p:sldId id="262" r:id="rId7"/>
    <p:sldId id="264" r:id="rId8"/>
    <p:sldId id="261"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4" d="100"/>
          <a:sy n="84" d="100"/>
        </p:scale>
        <p:origin x="571"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8/30/2017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8/30/2017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8/30/2017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8/30/2017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8/30/2017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8/30/2017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8/30/2017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8/30/2017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8/30/2017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8/30/2017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CA22C-85AA-4400-82CF-63682C2E9221}"/>
              </a:ext>
            </a:extLst>
          </p:cNvPr>
          <p:cNvSpPr>
            <a:spLocks noGrp="1"/>
          </p:cNvSpPr>
          <p:nvPr>
            <p:ph type="ctrTitle"/>
          </p:nvPr>
        </p:nvSpPr>
        <p:spPr/>
        <p:txBody>
          <a:bodyPr/>
          <a:lstStyle/>
          <a:p>
            <a:r>
              <a:rPr lang="en-US" dirty="0"/>
              <a:t>Language </a:t>
            </a:r>
            <a:br>
              <a:rPr lang="en-US" dirty="0"/>
            </a:br>
            <a:r>
              <a:rPr lang="en-US" dirty="0"/>
              <a:t>Standards</a:t>
            </a:r>
          </a:p>
        </p:txBody>
      </p:sp>
      <p:sp>
        <p:nvSpPr>
          <p:cNvPr id="3" name="Subtitle 2">
            <a:extLst>
              <a:ext uri="{FF2B5EF4-FFF2-40B4-BE49-F238E27FC236}">
                <a16:creationId xmlns:a16="http://schemas.microsoft.com/office/drawing/2014/main" id="{A7055A5E-8410-46DA-92F7-5501A136FA6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875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CBD14-CC29-4584-A730-B897BD2FA2B9}"/>
              </a:ext>
            </a:extLst>
          </p:cNvPr>
          <p:cNvSpPr>
            <a:spLocks noGrp="1"/>
          </p:cNvSpPr>
          <p:nvPr>
            <p:ph type="title"/>
          </p:nvPr>
        </p:nvSpPr>
        <p:spPr/>
        <p:txBody>
          <a:bodyPr/>
          <a:lstStyle/>
          <a:p>
            <a:r>
              <a:rPr lang="en-US" dirty="0"/>
              <a:t>Homework (Due 9/1)</a:t>
            </a:r>
          </a:p>
        </p:txBody>
      </p:sp>
      <p:sp>
        <p:nvSpPr>
          <p:cNvPr id="3" name="Content Placeholder 2">
            <a:extLst>
              <a:ext uri="{FF2B5EF4-FFF2-40B4-BE49-F238E27FC236}">
                <a16:creationId xmlns:a16="http://schemas.microsoft.com/office/drawing/2014/main" id="{EB936A9B-43BC-4144-A2BF-701AFBF33694}"/>
              </a:ext>
            </a:extLst>
          </p:cNvPr>
          <p:cNvSpPr>
            <a:spLocks noGrp="1"/>
          </p:cNvSpPr>
          <p:nvPr>
            <p:ph idx="1"/>
          </p:nvPr>
        </p:nvSpPr>
        <p:spPr>
          <a:xfrm>
            <a:off x="1251678" y="1345223"/>
            <a:ext cx="10178322" cy="4534369"/>
          </a:xfrm>
        </p:spPr>
        <p:txBody>
          <a:bodyPr/>
          <a:lstStyle/>
          <a:p>
            <a:r>
              <a:rPr lang="en-US" dirty="0"/>
              <a:t>Context Clues Practice Worksheet. </a:t>
            </a:r>
          </a:p>
          <a:p>
            <a:r>
              <a:rPr lang="en-US" dirty="0"/>
              <a:t>Directions: Circle the letter of the best meaning of the underlined word as it is used in context. </a:t>
            </a:r>
            <a:r>
              <a:rPr lang="en-US" b="1" dirty="0"/>
              <a:t>Then, next to the question, identify the vocabulary strategy best used to find the answer. </a:t>
            </a:r>
          </a:p>
        </p:txBody>
      </p:sp>
    </p:spTree>
    <p:extLst>
      <p:ext uri="{BB962C8B-B14F-4D97-AF65-F5344CB8AC3E}">
        <p14:creationId xmlns:p14="http://schemas.microsoft.com/office/powerpoint/2010/main" val="16163725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5CD57-EE58-4784-945F-DBFADB52E709}"/>
              </a:ext>
            </a:extLst>
          </p:cNvPr>
          <p:cNvSpPr>
            <a:spLocks noGrp="1"/>
          </p:cNvSpPr>
          <p:nvPr>
            <p:ph type="title"/>
          </p:nvPr>
        </p:nvSpPr>
        <p:spPr/>
        <p:txBody>
          <a:bodyPr/>
          <a:lstStyle/>
          <a:p>
            <a:r>
              <a:rPr lang="en-US" dirty="0"/>
              <a:t>9</a:t>
            </a:r>
            <a:r>
              <a:rPr lang="en-US" baseline="30000" dirty="0"/>
              <a:t>th</a:t>
            </a:r>
            <a:r>
              <a:rPr lang="en-US" dirty="0"/>
              <a:t> Grade Language standards…</a:t>
            </a:r>
          </a:p>
        </p:txBody>
      </p:sp>
      <p:sp>
        <p:nvSpPr>
          <p:cNvPr id="3" name="Content Placeholder 2">
            <a:extLst>
              <a:ext uri="{FF2B5EF4-FFF2-40B4-BE49-F238E27FC236}">
                <a16:creationId xmlns:a16="http://schemas.microsoft.com/office/drawing/2014/main" id="{E3452786-31DF-4408-8DB1-FBFF3BE38A39}"/>
              </a:ext>
            </a:extLst>
          </p:cNvPr>
          <p:cNvSpPr>
            <a:spLocks noGrp="1"/>
          </p:cNvSpPr>
          <p:nvPr>
            <p:ph idx="1"/>
          </p:nvPr>
        </p:nvSpPr>
        <p:spPr>
          <a:xfrm>
            <a:off x="1251678" y="1222131"/>
            <a:ext cx="10178322" cy="4657461"/>
          </a:xfrm>
        </p:spPr>
        <p:txBody>
          <a:bodyPr>
            <a:normAutofit fontScale="92500" lnSpcReduction="10000"/>
          </a:bodyPr>
          <a:lstStyle/>
          <a:p>
            <a:r>
              <a:rPr lang="en-US" dirty="0"/>
              <a:t>Focus on…</a:t>
            </a:r>
          </a:p>
          <a:p>
            <a:pPr lvl="1"/>
            <a:r>
              <a:rPr lang="en-US" dirty="0"/>
              <a:t>Parallel Structure</a:t>
            </a:r>
          </a:p>
          <a:p>
            <a:pPr lvl="1"/>
            <a:r>
              <a:rPr lang="en-US" dirty="0"/>
              <a:t>Writing under the rules of a style guide</a:t>
            </a:r>
          </a:p>
          <a:p>
            <a:pPr lvl="1"/>
            <a:r>
              <a:rPr lang="en-US" dirty="0"/>
              <a:t>Using different types of phrases and clauses</a:t>
            </a:r>
          </a:p>
          <a:p>
            <a:pPr lvl="1"/>
            <a:r>
              <a:rPr lang="en-US" dirty="0"/>
              <a:t>Using a semicolon</a:t>
            </a:r>
          </a:p>
          <a:p>
            <a:pPr lvl="1"/>
            <a:r>
              <a:rPr lang="en-US" dirty="0"/>
              <a:t>Using a colon</a:t>
            </a:r>
          </a:p>
          <a:p>
            <a:pPr lvl="1"/>
            <a:r>
              <a:rPr lang="en-US" dirty="0"/>
              <a:t>Spelling correctly</a:t>
            </a:r>
          </a:p>
          <a:p>
            <a:pPr lvl="1"/>
            <a:r>
              <a:rPr lang="en-US" dirty="0"/>
              <a:t>Figuring out what unknown words mean by</a:t>
            </a:r>
          </a:p>
          <a:p>
            <a:pPr lvl="2"/>
            <a:r>
              <a:rPr lang="en-US" dirty="0"/>
              <a:t>Using context</a:t>
            </a:r>
          </a:p>
          <a:p>
            <a:pPr lvl="2"/>
            <a:r>
              <a:rPr lang="en-US" dirty="0"/>
              <a:t>Understanding patterns of word changes</a:t>
            </a:r>
          </a:p>
          <a:p>
            <a:pPr lvl="2"/>
            <a:r>
              <a:rPr lang="en-US" dirty="0"/>
              <a:t>Using reference materials to find pronunciation, meaning, and/or etymology</a:t>
            </a:r>
          </a:p>
          <a:p>
            <a:pPr lvl="1"/>
            <a:r>
              <a:rPr lang="en-US" dirty="0"/>
              <a:t>Understanding figurative language and word relationships.</a:t>
            </a:r>
          </a:p>
          <a:p>
            <a:pPr lvl="1"/>
            <a:r>
              <a:rPr lang="en-US" dirty="0"/>
              <a:t>Connotations of words with similar denotations</a:t>
            </a:r>
          </a:p>
        </p:txBody>
      </p:sp>
    </p:spTree>
    <p:extLst>
      <p:ext uri="{BB962C8B-B14F-4D97-AF65-F5344CB8AC3E}">
        <p14:creationId xmlns:p14="http://schemas.microsoft.com/office/powerpoint/2010/main" val="48168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322E4-7CBA-4340-AE2F-E7B5418D01D6}"/>
              </a:ext>
            </a:extLst>
          </p:cNvPr>
          <p:cNvSpPr>
            <a:spLocks noGrp="1"/>
          </p:cNvSpPr>
          <p:nvPr>
            <p:ph type="title"/>
          </p:nvPr>
        </p:nvSpPr>
        <p:spPr/>
        <p:txBody>
          <a:bodyPr/>
          <a:lstStyle/>
          <a:p>
            <a:r>
              <a:rPr lang="en-US" dirty="0"/>
              <a:t>Standards – “Introduce”</a:t>
            </a:r>
          </a:p>
        </p:txBody>
      </p:sp>
      <p:sp>
        <p:nvSpPr>
          <p:cNvPr id="3" name="Content Placeholder 2">
            <a:extLst>
              <a:ext uri="{FF2B5EF4-FFF2-40B4-BE49-F238E27FC236}">
                <a16:creationId xmlns:a16="http://schemas.microsoft.com/office/drawing/2014/main" id="{9029BD54-4D50-4CCC-81A8-1A1F3E570033}"/>
              </a:ext>
            </a:extLst>
          </p:cNvPr>
          <p:cNvSpPr>
            <a:spLocks noGrp="1"/>
          </p:cNvSpPr>
          <p:nvPr>
            <p:ph idx="1"/>
          </p:nvPr>
        </p:nvSpPr>
        <p:spPr>
          <a:xfrm>
            <a:off x="1251678" y="1450731"/>
            <a:ext cx="10178322" cy="4428861"/>
          </a:xfrm>
        </p:spPr>
        <p:txBody>
          <a:bodyPr/>
          <a:lstStyle/>
          <a:p>
            <a:r>
              <a:rPr lang="en-US" dirty="0"/>
              <a:t>CCSS.ELA-Literacy.L.9.4 (+A,B,D)</a:t>
            </a:r>
          </a:p>
          <a:p>
            <a:pPr lvl="1"/>
            <a:r>
              <a:rPr lang="en-US" dirty="0"/>
              <a:t>Determine or clarify the meaning of unknown and multiple-meaning words and phrases by choosing flexibly from a range of strategies.</a:t>
            </a:r>
          </a:p>
          <a:p>
            <a:pPr lvl="1"/>
            <a:r>
              <a:rPr lang="en-US" dirty="0"/>
              <a:t>Use context as a clue to the meaning of a word or phrase.</a:t>
            </a:r>
          </a:p>
          <a:p>
            <a:pPr lvl="1"/>
            <a:r>
              <a:rPr lang="en-US" dirty="0"/>
              <a:t>Identify and correctly use patterns of word changes that indicate different meanings or parts of speech</a:t>
            </a:r>
          </a:p>
          <a:p>
            <a:pPr lvl="1"/>
            <a:r>
              <a:rPr lang="en-US" dirty="0"/>
              <a:t>Verify the preliminary determination of the meaning of a word or phrase. </a:t>
            </a:r>
          </a:p>
        </p:txBody>
      </p:sp>
    </p:spTree>
    <p:extLst>
      <p:ext uri="{BB962C8B-B14F-4D97-AF65-F5344CB8AC3E}">
        <p14:creationId xmlns:p14="http://schemas.microsoft.com/office/powerpoint/2010/main" val="1008699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9A682-108D-40EF-8E16-4E5286B265F2}"/>
              </a:ext>
            </a:extLst>
          </p:cNvPr>
          <p:cNvSpPr>
            <a:spLocks noGrp="1"/>
          </p:cNvSpPr>
          <p:nvPr>
            <p:ph type="title"/>
          </p:nvPr>
        </p:nvSpPr>
        <p:spPr/>
        <p:txBody>
          <a:bodyPr/>
          <a:lstStyle/>
          <a:p>
            <a:r>
              <a:rPr lang="en-US" dirty="0"/>
              <a:t>Reference materials</a:t>
            </a:r>
          </a:p>
        </p:txBody>
      </p:sp>
      <p:sp>
        <p:nvSpPr>
          <p:cNvPr id="3" name="Content Placeholder 2">
            <a:extLst>
              <a:ext uri="{FF2B5EF4-FFF2-40B4-BE49-F238E27FC236}">
                <a16:creationId xmlns:a16="http://schemas.microsoft.com/office/drawing/2014/main" id="{F21783E5-36DC-4136-B5D5-746B0D22467A}"/>
              </a:ext>
            </a:extLst>
          </p:cNvPr>
          <p:cNvSpPr>
            <a:spLocks noGrp="1"/>
          </p:cNvSpPr>
          <p:nvPr>
            <p:ph idx="1"/>
          </p:nvPr>
        </p:nvSpPr>
        <p:spPr>
          <a:xfrm>
            <a:off x="1251678" y="1547447"/>
            <a:ext cx="10178322" cy="4332146"/>
          </a:xfrm>
        </p:spPr>
        <p:txBody>
          <a:bodyPr/>
          <a:lstStyle/>
          <a:p>
            <a:pPr marL="0" indent="0">
              <a:buNone/>
            </a:pPr>
            <a:r>
              <a:rPr lang="en-US" dirty="0"/>
              <a:t>Something to keep in mind…</a:t>
            </a:r>
          </a:p>
          <a:p>
            <a:r>
              <a:rPr lang="en-US" dirty="0"/>
              <a:t>Yes, reference materials are useful. But they are also created by people—people with philosophies, agendas, life experiences, biases, etc. </a:t>
            </a:r>
          </a:p>
          <a:p>
            <a:pPr lvl="1"/>
            <a:r>
              <a:rPr lang="en-US" dirty="0"/>
              <a:t>Therefore, we need not worship dictionaries. </a:t>
            </a:r>
          </a:p>
          <a:p>
            <a:pPr lvl="1"/>
            <a:r>
              <a:rPr lang="en-US" dirty="0"/>
              <a:t>They are useful, certainly, but they do not contain all of the knowledge in the world. </a:t>
            </a:r>
          </a:p>
          <a:p>
            <a:pPr lvl="1"/>
            <a:r>
              <a:rPr lang="en-US" dirty="0"/>
              <a:t>Also, not all reference materials carry the same information. </a:t>
            </a:r>
          </a:p>
          <a:p>
            <a:pPr lvl="2"/>
            <a:r>
              <a:rPr lang="en-US" dirty="0"/>
              <a:t>Difference between a dictionary for children and one for medical </a:t>
            </a:r>
            <a:r>
              <a:rPr lang="en-US" dirty="0" err="1"/>
              <a:t>practicioners</a:t>
            </a:r>
            <a:r>
              <a:rPr lang="en-US" dirty="0"/>
              <a:t>?</a:t>
            </a:r>
          </a:p>
          <a:p>
            <a:pPr lvl="2"/>
            <a:r>
              <a:rPr lang="en-US" dirty="0"/>
              <a:t>A handbook for motorcycle repair for “dummies” vs. one for a mechanic?</a:t>
            </a:r>
          </a:p>
          <a:p>
            <a:r>
              <a:rPr lang="en-US" dirty="0"/>
              <a:t>Some things you’ll need to know how to use a reference guide for…</a:t>
            </a:r>
          </a:p>
          <a:p>
            <a:pPr lvl="1"/>
            <a:r>
              <a:rPr lang="en-US" dirty="0"/>
              <a:t>Pronunciation guides (the dots in the pronunciation marking are to separate syllables)</a:t>
            </a:r>
          </a:p>
          <a:p>
            <a:pPr lvl="1"/>
            <a:r>
              <a:rPr lang="en-US" dirty="0"/>
              <a:t>Etymology (word origin, breakdown of word parts)</a:t>
            </a:r>
          </a:p>
        </p:txBody>
      </p:sp>
    </p:spTree>
    <p:extLst>
      <p:ext uri="{BB962C8B-B14F-4D97-AF65-F5344CB8AC3E}">
        <p14:creationId xmlns:p14="http://schemas.microsoft.com/office/powerpoint/2010/main" val="1158614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458F3-BAD6-4A8C-9435-09B5B6FEBE1A}"/>
              </a:ext>
            </a:extLst>
          </p:cNvPr>
          <p:cNvSpPr>
            <a:spLocks noGrp="1"/>
          </p:cNvSpPr>
          <p:nvPr>
            <p:ph type="title"/>
          </p:nvPr>
        </p:nvSpPr>
        <p:spPr>
          <a:xfrm>
            <a:off x="902169" y="344181"/>
            <a:ext cx="11070771" cy="1492132"/>
          </a:xfrm>
        </p:spPr>
        <p:txBody>
          <a:bodyPr/>
          <a:lstStyle/>
          <a:p>
            <a:r>
              <a:rPr lang="en-US" dirty="0"/>
              <a:t>What do we even mean by “context”?</a:t>
            </a:r>
          </a:p>
        </p:txBody>
      </p:sp>
      <p:sp>
        <p:nvSpPr>
          <p:cNvPr id="3" name="Content Placeholder 2">
            <a:extLst>
              <a:ext uri="{FF2B5EF4-FFF2-40B4-BE49-F238E27FC236}">
                <a16:creationId xmlns:a16="http://schemas.microsoft.com/office/drawing/2014/main" id="{5063F59C-AB2A-4B38-900E-01F8C7E45D1F}"/>
              </a:ext>
            </a:extLst>
          </p:cNvPr>
          <p:cNvSpPr>
            <a:spLocks noGrp="1"/>
          </p:cNvSpPr>
          <p:nvPr>
            <p:ph idx="1"/>
          </p:nvPr>
        </p:nvSpPr>
        <p:spPr>
          <a:xfrm>
            <a:off x="1012371" y="1090247"/>
            <a:ext cx="10417629" cy="5486400"/>
          </a:xfrm>
        </p:spPr>
        <p:txBody>
          <a:bodyPr>
            <a:normAutofit fontScale="92500" lnSpcReduction="20000"/>
          </a:bodyPr>
          <a:lstStyle/>
          <a:p>
            <a:r>
              <a:rPr lang="en-US" dirty="0"/>
              <a:t>Definition</a:t>
            </a:r>
          </a:p>
          <a:p>
            <a:pPr lvl="1"/>
            <a:r>
              <a:rPr lang="en-US" dirty="0"/>
              <a:t>The word is defined at some other point in the text. It is often immediately before or after the sentence in which the unfamiliar term is found.  </a:t>
            </a:r>
          </a:p>
          <a:p>
            <a:r>
              <a:rPr lang="en-US" dirty="0"/>
              <a:t>Synonym</a:t>
            </a:r>
          </a:p>
          <a:p>
            <a:pPr lvl="1"/>
            <a:r>
              <a:rPr lang="en-US" dirty="0"/>
              <a:t>The author provides one or more words that have similar denotations or connotations to the unfamiliar word. </a:t>
            </a:r>
          </a:p>
          <a:p>
            <a:r>
              <a:rPr lang="en-US" dirty="0"/>
              <a:t>Antonym</a:t>
            </a:r>
          </a:p>
          <a:p>
            <a:pPr lvl="1"/>
            <a:r>
              <a:rPr lang="en-US" dirty="0"/>
              <a:t>The author provides one or more words that have distinctly different denotations or connotations than the unfamiliar word.</a:t>
            </a:r>
          </a:p>
          <a:p>
            <a:r>
              <a:rPr lang="en-US" dirty="0"/>
              <a:t>Transitions</a:t>
            </a:r>
          </a:p>
          <a:p>
            <a:pPr lvl="1"/>
            <a:r>
              <a:rPr lang="en-US" dirty="0"/>
              <a:t>The author uses coordinate conjunctions or transition-like constructions to relate the unfamiliar word to other words. </a:t>
            </a:r>
          </a:p>
          <a:p>
            <a:r>
              <a:rPr lang="en-US" dirty="0"/>
              <a:t>Inference</a:t>
            </a:r>
          </a:p>
          <a:p>
            <a:pPr lvl="1"/>
            <a:r>
              <a:rPr lang="en-US" dirty="0"/>
              <a:t>We can use the information we DO understand about the rest of the section to find logical clues to the word’s meaning.</a:t>
            </a:r>
          </a:p>
          <a:p>
            <a:r>
              <a:rPr lang="en-US" dirty="0"/>
              <a:t>Text features</a:t>
            </a:r>
          </a:p>
          <a:p>
            <a:pPr lvl="1"/>
            <a:r>
              <a:rPr lang="en-US" dirty="0"/>
              <a:t>Sometimes, authors will provide additional information related to the meaning of unknown words in the way they mark the unfamiliar term in a text.</a:t>
            </a:r>
          </a:p>
          <a:p>
            <a:pPr lvl="1"/>
            <a:endParaRPr lang="en-US" dirty="0"/>
          </a:p>
        </p:txBody>
      </p:sp>
    </p:spTree>
    <p:extLst>
      <p:ext uri="{BB962C8B-B14F-4D97-AF65-F5344CB8AC3E}">
        <p14:creationId xmlns:p14="http://schemas.microsoft.com/office/powerpoint/2010/main" val="3263625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3EDB2-6641-497C-B8F7-2ED3A92CC2B5}"/>
              </a:ext>
            </a:extLst>
          </p:cNvPr>
          <p:cNvSpPr>
            <a:spLocks noGrp="1"/>
          </p:cNvSpPr>
          <p:nvPr>
            <p:ph type="title"/>
          </p:nvPr>
        </p:nvSpPr>
        <p:spPr/>
        <p:txBody>
          <a:bodyPr/>
          <a:lstStyle/>
          <a:p>
            <a:r>
              <a:rPr lang="en-US" dirty="0"/>
              <a:t>Practice </a:t>
            </a:r>
          </a:p>
        </p:txBody>
      </p:sp>
      <p:sp>
        <p:nvSpPr>
          <p:cNvPr id="3" name="Content Placeholder 2">
            <a:extLst>
              <a:ext uri="{FF2B5EF4-FFF2-40B4-BE49-F238E27FC236}">
                <a16:creationId xmlns:a16="http://schemas.microsoft.com/office/drawing/2014/main" id="{EC95595F-1A80-4F65-B88B-C9B507B17D2B}"/>
              </a:ext>
            </a:extLst>
          </p:cNvPr>
          <p:cNvSpPr>
            <a:spLocks noGrp="1"/>
          </p:cNvSpPr>
          <p:nvPr>
            <p:ph idx="1"/>
          </p:nvPr>
        </p:nvSpPr>
        <p:spPr>
          <a:xfrm>
            <a:off x="1251678" y="1292469"/>
            <a:ext cx="10178322" cy="4587123"/>
          </a:xfrm>
        </p:spPr>
        <p:txBody>
          <a:bodyPr/>
          <a:lstStyle/>
          <a:p>
            <a:pPr marL="0" indent="0">
              <a:buNone/>
            </a:pPr>
            <a:r>
              <a:rPr lang="en-US" dirty="0"/>
              <a:t>Directions: On your own paper, write down the word in bold. Then, determine which vocabulary strategy can be used to provide clues to the word’s meaning. </a:t>
            </a:r>
          </a:p>
          <a:p>
            <a:pPr marL="457200" indent="-457200">
              <a:buAutoNum type="arabicPeriod"/>
            </a:pPr>
            <a:r>
              <a:rPr lang="en-US" dirty="0"/>
              <a:t>Even in today’s world, their situation would be really </a:t>
            </a:r>
            <a:r>
              <a:rPr lang="en-US" b="1" dirty="0"/>
              <a:t>dire</a:t>
            </a:r>
            <a:r>
              <a:rPr lang="en-US" dirty="0"/>
              <a:t>, but think about how much worse it would have been then. </a:t>
            </a:r>
          </a:p>
          <a:p>
            <a:pPr marL="457200" indent="-457200">
              <a:buAutoNum type="arabicPeriod"/>
            </a:pPr>
            <a:r>
              <a:rPr lang="en-US" dirty="0"/>
              <a:t>In English, fear is something we </a:t>
            </a:r>
            <a:r>
              <a:rPr lang="en-US" b="1" dirty="0"/>
              <a:t>conquer</a:t>
            </a:r>
            <a:r>
              <a:rPr lang="en-US" dirty="0"/>
              <a:t>. It’s something we fight. It’s something we overcome. </a:t>
            </a:r>
          </a:p>
          <a:p>
            <a:pPr marL="457200" indent="-457200">
              <a:buAutoNum type="arabicPeriod"/>
            </a:pPr>
            <a:r>
              <a:rPr lang="en-US" dirty="0"/>
              <a:t>What if we thought of fear as an amazing act of the imagination, something that can be as </a:t>
            </a:r>
            <a:r>
              <a:rPr lang="en-US" b="1" dirty="0"/>
              <a:t>profound</a:t>
            </a:r>
            <a:r>
              <a:rPr lang="en-US" dirty="0"/>
              <a:t> and insightful as storytelling itself?</a:t>
            </a:r>
          </a:p>
          <a:p>
            <a:pPr marL="457200" indent="-457200">
              <a:buAutoNum type="arabicPeriod"/>
            </a:pPr>
            <a:r>
              <a:rPr lang="en-US" dirty="0"/>
              <a:t>I remember how frightening it was to see the chandelier that hung above our dining table swing back and forth during every minor earthquake, and I sometimes couldn’t sleep at night, terrified that the </a:t>
            </a:r>
            <a:r>
              <a:rPr lang="en-US" b="1" dirty="0"/>
              <a:t>Big One </a:t>
            </a:r>
            <a:r>
              <a:rPr lang="en-US" dirty="0"/>
              <a:t>might strike while we were sleeping. </a:t>
            </a:r>
          </a:p>
        </p:txBody>
      </p:sp>
    </p:spTree>
    <p:extLst>
      <p:ext uri="{BB962C8B-B14F-4D97-AF65-F5344CB8AC3E}">
        <p14:creationId xmlns:p14="http://schemas.microsoft.com/office/powerpoint/2010/main" val="1901835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166BA-8BC9-4780-8BCA-F38744563052}"/>
              </a:ext>
            </a:extLst>
          </p:cNvPr>
          <p:cNvSpPr>
            <a:spLocks noGrp="1"/>
          </p:cNvSpPr>
          <p:nvPr>
            <p:ph type="title"/>
          </p:nvPr>
        </p:nvSpPr>
        <p:spPr>
          <a:xfrm>
            <a:off x="1251678" y="628569"/>
            <a:ext cx="10178322" cy="1492132"/>
          </a:xfrm>
        </p:spPr>
        <p:txBody>
          <a:bodyPr/>
          <a:lstStyle/>
          <a:p>
            <a:r>
              <a:rPr lang="en-US" dirty="0"/>
              <a:t>Practice, Continued</a:t>
            </a:r>
          </a:p>
        </p:txBody>
      </p:sp>
      <p:sp>
        <p:nvSpPr>
          <p:cNvPr id="3" name="Content Placeholder 2">
            <a:extLst>
              <a:ext uri="{FF2B5EF4-FFF2-40B4-BE49-F238E27FC236}">
                <a16:creationId xmlns:a16="http://schemas.microsoft.com/office/drawing/2014/main" id="{EF67696C-2C31-4384-94B8-E923B4786A9D}"/>
              </a:ext>
            </a:extLst>
          </p:cNvPr>
          <p:cNvSpPr>
            <a:spLocks noGrp="1"/>
          </p:cNvSpPr>
          <p:nvPr>
            <p:ph idx="1"/>
          </p:nvPr>
        </p:nvSpPr>
        <p:spPr>
          <a:xfrm>
            <a:off x="1251678" y="1661747"/>
            <a:ext cx="10178322" cy="4217846"/>
          </a:xfrm>
        </p:spPr>
        <p:txBody>
          <a:bodyPr/>
          <a:lstStyle/>
          <a:p>
            <a:pPr marL="0" indent="0">
              <a:buNone/>
            </a:pPr>
            <a:r>
              <a:rPr lang="en-US" dirty="0"/>
              <a:t>5. His </a:t>
            </a:r>
            <a:r>
              <a:rPr lang="en-US" b="1" dirty="0"/>
              <a:t>emaciation</a:t>
            </a:r>
            <a:r>
              <a:rPr lang="en-US" dirty="0"/>
              <a:t>, that is, his skeleton-like appearance, was frightening to see.</a:t>
            </a:r>
          </a:p>
          <a:p>
            <a:pPr marL="0" indent="0">
              <a:buNone/>
            </a:pPr>
            <a:r>
              <a:rPr lang="en-US" dirty="0"/>
              <a:t>6. </a:t>
            </a:r>
            <a:r>
              <a:rPr lang="en-US" b="1" dirty="0"/>
              <a:t>Fluoroscopy,</a:t>
            </a:r>
            <a:r>
              <a:rPr lang="en-US" dirty="0"/>
              <a:t> examination with a fluoroscope, has become a common practice. </a:t>
            </a:r>
          </a:p>
          <a:p>
            <a:pPr marL="0" indent="0">
              <a:buNone/>
            </a:pPr>
            <a:r>
              <a:rPr lang="en-US" dirty="0"/>
              <a:t>7. The mountain pass was a </a:t>
            </a:r>
            <a:r>
              <a:rPr lang="en-US" b="1" dirty="0"/>
              <a:t>tortuous</a:t>
            </a:r>
            <a:r>
              <a:rPr lang="en-US" dirty="0"/>
              <a:t> road, winding and twisting like a snake around the trees of the mountainside. </a:t>
            </a:r>
          </a:p>
          <a:p>
            <a:pPr marL="0" indent="0">
              <a:buNone/>
            </a:pPr>
            <a:r>
              <a:rPr lang="en-US" dirty="0"/>
              <a:t>8. The children were as different as day and night. He was a lively conversationalist, but she was reserved and </a:t>
            </a:r>
            <a:r>
              <a:rPr lang="en-US" b="1" dirty="0"/>
              <a:t>taciturn</a:t>
            </a:r>
            <a:r>
              <a:rPr lang="en-US" dirty="0"/>
              <a:t>. </a:t>
            </a:r>
          </a:p>
          <a:p>
            <a:pPr marL="0" indent="0">
              <a:buNone/>
            </a:pPr>
            <a:endParaRPr lang="en-US" dirty="0"/>
          </a:p>
        </p:txBody>
      </p:sp>
    </p:spTree>
    <p:extLst>
      <p:ext uri="{BB962C8B-B14F-4D97-AF65-F5344CB8AC3E}">
        <p14:creationId xmlns:p14="http://schemas.microsoft.com/office/powerpoint/2010/main" val="55947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5B732-0D22-4740-BBB8-C1BF0B835F13}"/>
              </a:ext>
            </a:extLst>
          </p:cNvPr>
          <p:cNvSpPr>
            <a:spLocks noGrp="1"/>
          </p:cNvSpPr>
          <p:nvPr>
            <p:ph type="title"/>
          </p:nvPr>
        </p:nvSpPr>
        <p:spPr/>
        <p:txBody>
          <a:bodyPr/>
          <a:lstStyle/>
          <a:p>
            <a:r>
              <a:rPr lang="en-US" dirty="0"/>
              <a:t>Patterns for word changes</a:t>
            </a:r>
          </a:p>
        </p:txBody>
      </p:sp>
      <p:sp>
        <p:nvSpPr>
          <p:cNvPr id="3" name="Content Placeholder 2">
            <a:extLst>
              <a:ext uri="{FF2B5EF4-FFF2-40B4-BE49-F238E27FC236}">
                <a16:creationId xmlns:a16="http://schemas.microsoft.com/office/drawing/2014/main" id="{910D01C4-D893-429D-9F27-F66072D9A928}"/>
              </a:ext>
            </a:extLst>
          </p:cNvPr>
          <p:cNvSpPr>
            <a:spLocks noGrp="1"/>
          </p:cNvSpPr>
          <p:nvPr>
            <p:ph idx="1"/>
          </p:nvPr>
        </p:nvSpPr>
        <p:spPr>
          <a:xfrm>
            <a:off x="1251678" y="1306287"/>
            <a:ext cx="10178322" cy="4573306"/>
          </a:xfrm>
        </p:spPr>
        <p:txBody>
          <a:bodyPr/>
          <a:lstStyle/>
          <a:p>
            <a:r>
              <a:rPr lang="en-US" dirty="0"/>
              <a:t>Another clue to understanding an unfamiliar word’s meaning: word parts</a:t>
            </a:r>
          </a:p>
          <a:p>
            <a:r>
              <a:rPr lang="en-US" dirty="0"/>
              <a:t>We can use both context and word parts to determine the part of speech of a word. </a:t>
            </a:r>
          </a:p>
          <a:p>
            <a:r>
              <a:rPr lang="en-US" dirty="0"/>
              <a:t>Words can retain their root meaning but change part of speech if certain word parts are changed.</a:t>
            </a:r>
          </a:p>
          <a:p>
            <a:r>
              <a:rPr lang="en-US" dirty="0"/>
              <a:t>Ex: Information</a:t>
            </a:r>
          </a:p>
          <a:p>
            <a:pPr lvl="1"/>
            <a:r>
              <a:rPr lang="en-US" dirty="0"/>
              <a:t>Combination of a verb + </a:t>
            </a:r>
            <a:r>
              <a:rPr lang="en-US" dirty="0" err="1"/>
              <a:t>tion</a:t>
            </a:r>
            <a:r>
              <a:rPr lang="en-US" dirty="0"/>
              <a:t> = a noun meaning the action/result of the verb. </a:t>
            </a:r>
          </a:p>
          <a:p>
            <a:pPr lvl="1"/>
            <a:r>
              <a:rPr lang="en-US" dirty="0"/>
              <a:t>This is not just a one-off example…it is a pattern. </a:t>
            </a:r>
          </a:p>
          <a:p>
            <a:pPr lvl="1"/>
            <a:r>
              <a:rPr lang="en-US" dirty="0"/>
              <a:t>Electrocution, revolution, solution, attraction</a:t>
            </a:r>
          </a:p>
          <a:p>
            <a:r>
              <a:rPr lang="en-US" dirty="0"/>
              <a:t>Ex: Kindness</a:t>
            </a:r>
          </a:p>
          <a:p>
            <a:pPr lvl="1"/>
            <a:r>
              <a:rPr lang="en-US" dirty="0"/>
              <a:t>Combination of adjective + ness = a noun meaning “the state of [</a:t>
            </a:r>
            <a:r>
              <a:rPr lang="en-US" dirty="0" err="1"/>
              <a:t>adj</a:t>
            </a:r>
            <a:r>
              <a:rPr lang="en-US" dirty="0"/>
              <a:t>]”</a:t>
            </a:r>
          </a:p>
          <a:p>
            <a:pPr lvl="1"/>
            <a:r>
              <a:rPr lang="en-US" dirty="0"/>
              <a:t>Happiness, sadness, readiness, attentiveness </a:t>
            </a:r>
          </a:p>
        </p:txBody>
      </p:sp>
    </p:spTree>
    <p:extLst>
      <p:ext uri="{BB962C8B-B14F-4D97-AF65-F5344CB8AC3E}">
        <p14:creationId xmlns:p14="http://schemas.microsoft.com/office/powerpoint/2010/main" val="348411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D08FE-F0D2-4DBA-B4FD-23242B1B8619}"/>
              </a:ext>
            </a:extLst>
          </p:cNvPr>
          <p:cNvSpPr>
            <a:spLocks noGrp="1"/>
          </p:cNvSpPr>
          <p:nvPr>
            <p:ph type="title"/>
          </p:nvPr>
        </p:nvSpPr>
        <p:spPr/>
        <p:txBody>
          <a:bodyPr/>
          <a:lstStyle/>
          <a:p>
            <a:r>
              <a:rPr lang="en-US" dirty="0"/>
              <a:t>Practice! – What’s the pattern?</a:t>
            </a:r>
          </a:p>
        </p:txBody>
      </p:sp>
      <p:sp>
        <p:nvSpPr>
          <p:cNvPr id="3" name="Content Placeholder 2">
            <a:extLst>
              <a:ext uri="{FF2B5EF4-FFF2-40B4-BE49-F238E27FC236}">
                <a16:creationId xmlns:a16="http://schemas.microsoft.com/office/drawing/2014/main" id="{BA07BF5D-CB4F-4A94-AF3B-BADCF226256F}"/>
              </a:ext>
            </a:extLst>
          </p:cNvPr>
          <p:cNvSpPr>
            <a:spLocks noGrp="1"/>
          </p:cNvSpPr>
          <p:nvPr>
            <p:ph idx="1"/>
          </p:nvPr>
        </p:nvSpPr>
        <p:spPr>
          <a:xfrm>
            <a:off x="1251678" y="1213339"/>
            <a:ext cx="10178322" cy="4666254"/>
          </a:xfrm>
        </p:spPr>
        <p:txBody>
          <a:bodyPr/>
          <a:lstStyle/>
          <a:p>
            <a:pPr marL="0" indent="0">
              <a:buNone/>
            </a:pPr>
            <a:r>
              <a:rPr lang="en-US" dirty="0"/>
              <a:t>Directions: On the same paper as the last practice,  write down the formula that each list of words follows. What are the parts they are made of and what do they result in?</a:t>
            </a:r>
          </a:p>
          <a:p>
            <a:pPr marL="457200" indent="-457200">
              <a:buAutoNum type="arabicPeriod"/>
            </a:pPr>
            <a:r>
              <a:rPr lang="en-US" dirty="0"/>
              <a:t>Hypothesize, accessorize, advertise, alphabetize</a:t>
            </a:r>
          </a:p>
          <a:p>
            <a:pPr marL="457200" indent="-457200">
              <a:buAutoNum type="arabicPeriod"/>
            </a:pPr>
            <a:r>
              <a:rPr lang="en-US" dirty="0"/>
              <a:t>Teacher, writer, learner, worker, lender</a:t>
            </a:r>
          </a:p>
          <a:p>
            <a:pPr marL="457200" indent="-457200">
              <a:buAutoNum type="arabicPeriod"/>
            </a:pPr>
            <a:r>
              <a:rPr lang="en-US" dirty="0"/>
              <a:t>Government, development, management, movement, agreement</a:t>
            </a:r>
          </a:p>
          <a:p>
            <a:pPr marL="457200" indent="-457200">
              <a:buAutoNum type="arabicPeriod"/>
            </a:pPr>
            <a:r>
              <a:rPr lang="en-US" dirty="0"/>
              <a:t>Moveable, workable, agreeable. believable</a:t>
            </a:r>
          </a:p>
          <a:p>
            <a:pPr marL="457200" indent="-457200">
              <a:buAutoNum type="arabicPeriod"/>
            </a:pPr>
            <a:r>
              <a:rPr lang="en-US" dirty="0"/>
              <a:t>Dangerous, frivolous, disastrous</a:t>
            </a:r>
          </a:p>
        </p:txBody>
      </p:sp>
    </p:spTree>
    <p:extLst>
      <p:ext uri="{BB962C8B-B14F-4D97-AF65-F5344CB8AC3E}">
        <p14:creationId xmlns:p14="http://schemas.microsoft.com/office/powerpoint/2010/main" val="419853979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docProps/app.xml><?xml version="1.0" encoding="utf-8"?>
<Properties xmlns="http://schemas.openxmlformats.org/officeDocument/2006/extended-properties" xmlns:vt="http://schemas.openxmlformats.org/officeDocument/2006/docPropsVTypes">
  <Template>TM10001106[[fn=Badge]]</Template>
  <TotalTime>1490</TotalTime>
  <Words>921</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Language  Standards</vt:lpstr>
      <vt:lpstr>9th Grade Language standards…</vt:lpstr>
      <vt:lpstr>Standards – “Introduce”</vt:lpstr>
      <vt:lpstr>Reference materials</vt:lpstr>
      <vt:lpstr>What do we even mean by “context”?</vt:lpstr>
      <vt:lpstr>Practice </vt:lpstr>
      <vt:lpstr>Practice, Continued</vt:lpstr>
      <vt:lpstr>Patterns for word changes</vt:lpstr>
      <vt:lpstr>Practice! – What’s the pattern?</vt:lpstr>
      <vt:lpstr>Homework (Due 9/1)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Standards</dc:title>
  <dc:creator>Brooke Wallig</dc:creator>
  <cp:lastModifiedBy>Brooke Wallig</cp:lastModifiedBy>
  <cp:revision>16</cp:revision>
  <dcterms:created xsi:type="dcterms:W3CDTF">2017-08-30T23:53:35Z</dcterms:created>
  <dcterms:modified xsi:type="dcterms:W3CDTF">2017-09-01T00:43:49Z</dcterms:modified>
</cp:coreProperties>
</file>